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9" r:id="rId3"/>
    <p:sldId id="258" r:id="rId4"/>
    <p:sldId id="260" r:id="rId5"/>
    <p:sldId id="262" r:id="rId6"/>
    <p:sldId id="261" r:id="rId7"/>
    <p:sldId id="265" r:id="rId8"/>
    <p:sldId id="264" r:id="rId9"/>
    <p:sldId id="266" r:id="rId10"/>
    <p:sldId id="263" r:id="rId11"/>
    <p:sldId id="267"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7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79E45726-C71B-4097-92E3-3655376FC5D0}" type="datetimeFigureOut">
              <a:rPr lang="de-AT" smtClean="0"/>
              <a:pPr/>
              <a:t>15.05.2017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E87A02D2-74F6-4F3E-8A81-23515F63FFBE}"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45726-C71B-4097-92E3-3655376FC5D0}" type="datetimeFigureOut">
              <a:rPr lang="de-AT" smtClean="0"/>
              <a:pPr/>
              <a:t>15.05.2017</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A02D2-74F6-4F3E-8A81-23515F63FFBE}" type="slidenum">
              <a:rPr lang="de-AT" smtClean="0"/>
              <a:pPr/>
              <a:t>‹Nr.›</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parske-shop.de/out/pictures/master/product/1/husqvarna-tc-138-rasentraktor.jpg"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Rechteck 1"/>
          <p:cNvSpPr/>
          <p:nvPr/>
        </p:nvSpPr>
        <p:spPr>
          <a:xfrm>
            <a:off x="1257757" y="908720"/>
            <a:ext cx="6618158" cy="1938992"/>
          </a:xfrm>
          <a:prstGeom prst="rect">
            <a:avLst/>
          </a:prstGeom>
          <a:noFill/>
        </p:spPr>
        <p:txBody>
          <a:bodyPr wrap="none" lIns="91440" tIns="45720" rIns="91440" bIns="45720">
            <a:spAutoFit/>
          </a:bodyPr>
          <a:lstStyle/>
          <a:p>
            <a:pPr algn="ctr"/>
            <a:r>
              <a:rPr lang="de-DE" sz="6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Rasenmähgeräte</a:t>
            </a:r>
          </a:p>
          <a:p>
            <a:pPr algn="ctr"/>
            <a:r>
              <a:rPr lang="de-DE"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g</a:t>
            </a:r>
            <a:r>
              <a:rPr lang="de-DE"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ehören gewartet !</a:t>
            </a:r>
          </a:p>
        </p:txBody>
      </p:sp>
      <p:sp>
        <p:nvSpPr>
          <p:cNvPr id="4" name="Rechteck 3"/>
          <p:cNvSpPr/>
          <p:nvPr/>
        </p:nvSpPr>
        <p:spPr>
          <a:xfrm>
            <a:off x="1423547" y="2967335"/>
            <a:ext cx="6296917" cy="2123658"/>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4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Hier ein kleiner Überblick</a:t>
            </a:r>
          </a:p>
          <a:p>
            <a:pPr algn="ctr"/>
            <a:r>
              <a:rPr lang="de-DE"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über die wichtigsten</a:t>
            </a:r>
          </a:p>
          <a:p>
            <a:pPr algn="ctr"/>
            <a:r>
              <a:rPr lang="de-DE" sz="4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Maßnahmen</a:t>
            </a:r>
            <a:endParaRPr lang="de-DE"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hteck 4"/>
          <p:cNvSpPr/>
          <p:nvPr/>
        </p:nvSpPr>
        <p:spPr>
          <a:xfrm>
            <a:off x="899592" y="5661248"/>
            <a:ext cx="7344816" cy="400110"/>
          </a:xfrm>
          <a:prstGeom prst="rect">
            <a:avLst/>
          </a:prstGeom>
          <a:noFill/>
        </p:spPr>
        <p:txBody>
          <a:bodyPr wrap="square" lIns="91440" tIns="45720" rIns="91440" bIns="45720">
            <a:spAutoFit/>
          </a:bodyPr>
          <a:lstStyle/>
          <a:p>
            <a:pPr algn="ctr"/>
            <a:r>
              <a:rPr lang="de-DE" sz="2000" b="1" dirty="0" smtClean="0">
                <a:ln w="17780" cmpd="sng">
                  <a:solidFill>
                    <a:srgbClr val="FFFFFF"/>
                  </a:solidFill>
                  <a:prstDash val="solid"/>
                  <a:miter lim="800000"/>
                </a:ln>
                <a:solidFill>
                  <a:schemeClr val="bg1"/>
                </a:solidFill>
                <a:effectLst>
                  <a:outerShdw blurRad="50800" algn="tl" rotWithShape="0">
                    <a:srgbClr val="000000"/>
                  </a:outerShdw>
                </a:effectLst>
              </a:rPr>
              <a:t>Rasenseminar am 06.05.2017</a:t>
            </a:r>
            <a:r>
              <a:rPr lang="de-DE"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de-DE" sz="2000" b="1" dirty="0" smtClean="0">
                <a:ln w="17780" cmpd="sng">
                  <a:solidFill>
                    <a:srgbClr val="FFFFFF"/>
                  </a:solidFill>
                  <a:prstDash val="solid"/>
                  <a:miter lim="800000"/>
                </a:ln>
                <a:solidFill>
                  <a:schemeClr val="bg1"/>
                </a:solidFill>
                <a:effectLst>
                  <a:outerShdw blurRad="50800" algn="tl" rotWithShape="0">
                    <a:srgbClr val="000000"/>
                  </a:outerShdw>
                </a:effectLst>
              </a:rPr>
              <a:t>in</a:t>
            </a:r>
            <a:r>
              <a:rPr lang="de-DE"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de-DE" sz="2000" b="1" dirty="0" err="1" smtClean="0">
                <a:ln w="17780" cmpd="sng">
                  <a:solidFill>
                    <a:srgbClr val="FFFFFF"/>
                  </a:solidFill>
                  <a:prstDash val="solid"/>
                  <a:miter lim="800000"/>
                </a:ln>
                <a:solidFill>
                  <a:schemeClr val="bg1"/>
                </a:solidFill>
                <a:effectLst>
                  <a:outerShdw blurRad="50800" algn="tl" rotWithShape="0">
                    <a:srgbClr val="000000"/>
                  </a:outerShdw>
                </a:effectLst>
              </a:rPr>
              <a:t>Lindabrunn</a:t>
            </a:r>
            <a:endParaRPr lang="de-DE" sz="2000" b="1" cap="none" spc="0" dirty="0">
              <a:ln w="17780" cmpd="sng">
                <a:solidFill>
                  <a:srgbClr val="FFFFFF"/>
                </a:solidFill>
                <a:prstDash val="solid"/>
                <a:miter lim="800000"/>
              </a:ln>
              <a:solidFill>
                <a:schemeClr val="bg1"/>
              </a:solidFill>
              <a:effectLst>
                <a:outerShdw blurRad="50800" algn="tl" rotWithShape="0">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pic>
        <p:nvPicPr>
          <p:cNvPr id="2" name="Grafik 1" descr="http://www.technikboerse.at/thumbnails/49014730/4766781/5ac9c60a-c17f-4504-a39c-5248464be1d5_800x600.jpg"/>
          <p:cNvPicPr/>
          <p:nvPr/>
        </p:nvPicPr>
        <p:blipFill>
          <a:blip r:embed="rId2" cstate="print"/>
          <a:srcRect/>
          <a:stretch>
            <a:fillRect/>
          </a:stretch>
        </p:blipFill>
        <p:spPr bwMode="auto">
          <a:xfrm>
            <a:off x="539552" y="548680"/>
            <a:ext cx="3600400" cy="2808312"/>
          </a:xfrm>
          <a:prstGeom prst="rect">
            <a:avLst/>
          </a:prstGeom>
          <a:noFill/>
          <a:ln w="9525">
            <a:noFill/>
            <a:miter lim="800000"/>
            <a:headEnd/>
            <a:tailEnd/>
          </a:ln>
        </p:spPr>
      </p:pic>
      <p:cxnSp>
        <p:nvCxnSpPr>
          <p:cNvPr id="4" name="Gerade Verbindung mit Pfeil 3"/>
          <p:cNvCxnSpPr/>
          <p:nvPr/>
        </p:nvCxnSpPr>
        <p:spPr>
          <a:xfrm flipV="1">
            <a:off x="2195736" y="2924944"/>
            <a:ext cx="432048" cy="792088"/>
          </a:xfrm>
          <a:prstGeom prst="straightConnector1">
            <a:avLst/>
          </a:prstGeom>
          <a:ln>
            <a:solidFill>
              <a:srgbClr val="FFFF00"/>
            </a:solidFill>
            <a:tailEnd type="arrow"/>
          </a:ln>
        </p:spPr>
        <p:style>
          <a:lnRef idx="3">
            <a:schemeClr val="accent2"/>
          </a:lnRef>
          <a:fillRef idx="0">
            <a:schemeClr val="accent2"/>
          </a:fillRef>
          <a:effectRef idx="2">
            <a:schemeClr val="accent2"/>
          </a:effectRef>
          <a:fontRef idx="minor">
            <a:schemeClr val="tx1"/>
          </a:fontRef>
        </p:style>
      </p:cxnSp>
      <p:sp>
        <p:nvSpPr>
          <p:cNvPr id="5" name="Rechteck 4"/>
          <p:cNvSpPr/>
          <p:nvPr/>
        </p:nvSpPr>
        <p:spPr>
          <a:xfrm>
            <a:off x="539552" y="3717032"/>
            <a:ext cx="3600400" cy="107721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 sollten Spindeln nicht aussehen !</a:t>
            </a:r>
            <a:endParaRPr lang="de-DE"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9" name="Grafik 8" descr="C:\Users\fohringer\AppData\Local\Microsoft\Windows\Temporary Internet Files\Content.Outlook\NCBJN2JR\20170504_124120.jpg"/>
          <p:cNvPicPr/>
          <p:nvPr/>
        </p:nvPicPr>
        <p:blipFill>
          <a:blip r:embed="rId3" cstate="print"/>
          <a:srcRect/>
          <a:stretch>
            <a:fillRect/>
          </a:stretch>
        </p:blipFill>
        <p:spPr bwMode="auto">
          <a:xfrm>
            <a:off x="4644008" y="2492896"/>
            <a:ext cx="4032448" cy="2880320"/>
          </a:xfrm>
          <a:prstGeom prst="rect">
            <a:avLst/>
          </a:prstGeom>
          <a:noFill/>
          <a:ln w="9525">
            <a:noFill/>
            <a:miter lim="800000"/>
            <a:headEnd/>
            <a:tailEnd/>
          </a:ln>
        </p:spPr>
      </p:pic>
      <p:cxnSp>
        <p:nvCxnSpPr>
          <p:cNvPr id="14" name="Gerade Verbindung mit Pfeil 13"/>
          <p:cNvCxnSpPr/>
          <p:nvPr/>
        </p:nvCxnSpPr>
        <p:spPr>
          <a:xfrm flipH="1" flipV="1">
            <a:off x="6156176" y="4149080"/>
            <a:ext cx="72008" cy="1368152"/>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18" name="Rechteck 17"/>
          <p:cNvSpPr/>
          <p:nvPr/>
        </p:nvSpPr>
        <p:spPr>
          <a:xfrm>
            <a:off x="5220072" y="5373216"/>
            <a:ext cx="278153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Baujahr</a:t>
            </a:r>
            <a:r>
              <a:rPr lang="de-DE"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de-DE"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2010</a:t>
            </a:r>
            <a:endParaRPr lang="de-AT"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Rechteck 1"/>
          <p:cNvSpPr/>
          <p:nvPr/>
        </p:nvSpPr>
        <p:spPr>
          <a:xfrm>
            <a:off x="755576" y="1340768"/>
            <a:ext cx="7848872" cy="378565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8000" b="1" cap="none"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Herzlichen Dank</a:t>
            </a:r>
            <a:endParaRPr lang="de-DE"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de-DE" sz="8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für Ihre</a:t>
            </a:r>
          </a:p>
          <a:p>
            <a:pPr algn="ctr"/>
            <a:r>
              <a:rPr lang="de-DE"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Aufmerksamkeit !</a:t>
            </a:r>
            <a:endParaRPr lang="de-DE"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pic>
        <p:nvPicPr>
          <p:cNvPr id="3" name="Grafik 2" descr="https://cdn2.toro.com/en/-/media/Images/Toro/product-details/Golf-Professionals/Reelmaster-5010-Series/3100/reelmaster-3100-front-sidewinder.ashx?mw=700&amp;mh=599&amp;hash=5579E13E6AFB2566C57BC256567B18630D673C7E"/>
          <p:cNvPicPr/>
          <p:nvPr/>
        </p:nvPicPr>
        <p:blipFill>
          <a:blip r:embed="rId2" cstate="print"/>
          <a:srcRect/>
          <a:stretch>
            <a:fillRect/>
          </a:stretch>
        </p:blipFill>
        <p:spPr bwMode="auto">
          <a:xfrm>
            <a:off x="5004048" y="1124744"/>
            <a:ext cx="3816424" cy="2448272"/>
          </a:xfrm>
          <a:prstGeom prst="rect">
            <a:avLst/>
          </a:prstGeom>
          <a:noFill/>
          <a:ln w="9525">
            <a:noFill/>
            <a:miter lim="800000"/>
            <a:headEnd/>
            <a:tailEnd/>
          </a:ln>
        </p:spPr>
      </p:pic>
      <p:sp>
        <p:nvSpPr>
          <p:cNvPr id="4" name="Rechteck 3"/>
          <p:cNvSpPr/>
          <p:nvPr/>
        </p:nvSpPr>
        <p:spPr>
          <a:xfrm>
            <a:off x="323528" y="260648"/>
            <a:ext cx="3744416" cy="830997"/>
          </a:xfrm>
          <a:prstGeom prst="rect">
            <a:avLst/>
          </a:prstGeom>
          <a:solidFill>
            <a:srgbClr val="00B050"/>
          </a:solidFill>
        </p:spPr>
        <p:txBody>
          <a:bodyPr wrap="square" lIns="91440" tIns="45720" rIns="91440" bIns="45720">
            <a:spAutoFit/>
          </a:bodyPr>
          <a:lstStyle/>
          <a:p>
            <a:pPr algn="ctr"/>
            <a:r>
              <a:rPr lang="de-DE"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Sichelmäher</a:t>
            </a:r>
            <a:endParaRPr lang="de-DE"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Rechteck 4"/>
          <p:cNvSpPr/>
          <p:nvPr/>
        </p:nvSpPr>
        <p:spPr>
          <a:xfrm>
            <a:off x="5004048" y="260648"/>
            <a:ext cx="3816424" cy="830997"/>
          </a:xfrm>
          <a:prstGeom prst="rect">
            <a:avLst/>
          </a:prstGeom>
          <a:solidFill>
            <a:srgbClr val="00B050"/>
          </a:solidFill>
        </p:spPr>
        <p:txBody>
          <a:bodyPr wrap="square" lIns="91440" tIns="45720" rIns="91440" bIns="45720">
            <a:spAutoFit/>
          </a:bodyPr>
          <a:lstStyle/>
          <a:p>
            <a:pPr algn="ctr"/>
            <a:r>
              <a:rPr lang="de-DE"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Spindelmäher</a:t>
            </a:r>
            <a:endParaRPr lang="de-DE"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6" name="Grafik 5" descr="Husqvarna TC 138 Rasentraktor - Modell 2017 ">
            <a:hlinkClick r:id="rId3" tgtFrame="&quot;_new&quot;"/>
          </p:cNvPr>
          <p:cNvPicPr/>
          <p:nvPr/>
        </p:nvPicPr>
        <p:blipFill>
          <a:blip r:embed="rId4" cstate="print"/>
          <a:srcRect/>
          <a:stretch>
            <a:fillRect/>
          </a:stretch>
        </p:blipFill>
        <p:spPr bwMode="auto">
          <a:xfrm>
            <a:off x="323528" y="1124744"/>
            <a:ext cx="3744416" cy="1872208"/>
          </a:xfrm>
          <a:prstGeom prst="rect">
            <a:avLst/>
          </a:prstGeom>
          <a:noFill/>
          <a:ln w="9525">
            <a:noFill/>
            <a:miter lim="800000"/>
            <a:headEnd/>
            <a:tailEnd/>
          </a:ln>
        </p:spPr>
      </p:pic>
      <p:sp>
        <p:nvSpPr>
          <p:cNvPr id="8" name="Rechteck 7"/>
          <p:cNvSpPr/>
          <p:nvPr/>
        </p:nvSpPr>
        <p:spPr>
          <a:xfrm>
            <a:off x="251520" y="3068960"/>
            <a:ext cx="4104456" cy="3693319"/>
          </a:xfrm>
          <a:prstGeom prst="rect">
            <a:avLst/>
          </a:prstGeom>
        </p:spPr>
        <p:txBody>
          <a:bodyPr wrap="square">
            <a:spAutoFit/>
          </a:bodyPr>
          <a:lstStyle/>
          <a:p>
            <a:pPr algn="ctr"/>
            <a:r>
              <a:rPr lang="de-DE" dirty="0" smtClean="0"/>
              <a:t>Grundvoraussetzung für einen schönen, dichten und gesunden Rasen ist das richtige Werkzeug. Der häufigste Rasenmäher, der in Österreich benutzt wird, ist der Sichelmäher. Hier rotiert unterhalb des Rasenmähers ein scharfes Messer, welches den Grashalm abschneidet. Der Zustand des Messers ist von großer Bedeutung, denn ein stumpfes Messer schneidet die Grashalme nicht sauber ab, sondern franzt sie aus, was nicht gerade zu einem gesunden Rasenwachstum beiträgt.</a:t>
            </a:r>
            <a:endParaRPr lang="de-AT" dirty="0"/>
          </a:p>
        </p:txBody>
      </p:sp>
      <p:sp>
        <p:nvSpPr>
          <p:cNvPr id="7170" name="Rectangle 2"/>
          <p:cNvSpPr>
            <a:spLocks noChangeArrowheads="1"/>
          </p:cNvSpPr>
          <p:nvPr/>
        </p:nvSpPr>
        <p:spPr bwMode="auto">
          <a:xfrm>
            <a:off x="4932040" y="3573016"/>
            <a:ext cx="432048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Im Gegensatz zum Sichelmäher, schneidet der Spindelmäher das Gras und schlägt es mit dem Messer nicht nur ab. Bei einem Spindelmäher rotiert eine waagerechte Spindel mit in leichter schraubenlinienförmig angebrachten Messer. Diese laufen an einem parallelen Gegenmesser vorbei. Dadurch wird der Rasen wie bei einer Schere ab geschert. Die Schnitthöhe wird durch das Gegenmesser oder durch die Räder eingestellt.</a:t>
            </a:r>
            <a:endParaRPr kumimoji="0" lang="de-DE"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121" name="Rectangle 1"/>
          <p:cNvSpPr>
            <a:spLocks noChangeArrowheads="1"/>
          </p:cNvSpPr>
          <p:nvPr/>
        </p:nvSpPr>
        <p:spPr bwMode="auto">
          <a:xfrm>
            <a:off x="467544" y="512228"/>
            <a:ext cx="8208912"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de-DE" sz="28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de-DE" sz="3200" b="1" i="0" u="none" strike="noStrike" cap="none" normalizeH="0" baseline="0" dirty="0" smtClean="0">
                <a:ln>
                  <a:noFill/>
                </a:ln>
                <a:solidFill>
                  <a:srgbClr val="FF0000"/>
                </a:solidFill>
                <a:effectLst/>
                <a:latin typeface="Helvetica"/>
                <a:ea typeface="Times New Roman" pitchFamily="18" charset="0"/>
                <a:cs typeface="Times New Roman" pitchFamily="18" charset="0"/>
              </a:rPr>
              <a:t>Scharfe Messer schonen den Rasen</a:t>
            </a:r>
            <a:endParaRPr kumimoji="0" lang="de-AT"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de-DE" sz="1200" dirty="0">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de-DE" sz="1200" dirty="0">
              <a:latin typeface="Helvetica"/>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2400" b="0" i="0" u="none" strike="noStrike" cap="none" normalizeH="0" baseline="0" dirty="0" smtClean="0">
                <a:ln>
                  <a:noFill/>
                </a:ln>
                <a:solidFill>
                  <a:schemeClr val="tx1"/>
                </a:solidFill>
                <a:effectLst/>
                <a:latin typeface="Helvetica"/>
                <a:ea typeface="Times New Roman" pitchFamily="18" charset="0"/>
                <a:cs typeface="Times New Roman" pitchFamily="18" charset="0"/>
              </a:rPr>
              <a:t>F</a:t>
            </a:r>
            <a:r>
              <a:rPr kumimoji="0" lang="de-DE"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ü</a:t>
            </a:r>
            <a:r>
              <a:rPr kumimoji="0" lang="de-DE" sz="2400" b="0" i="0" u="none" strike="noStrike" cap="none" normalizeH="0" baseline="0" dirty="0" smtClean="0">
                <a:ln>
                  <a:noFill/>
                </a:ln>
                <a:solidFill>
                  <a:schemeClr val="tx1"/>
                </a:solidFill>
                <a:effectLst/>
                <a:latin typeface="Helvetica"/>
                <a:ea typeface="Times New Roman" pitchFamily="18" charset="0"/>
                <a:cs typeface="Times New Roman" pitchFamily="18" charset="0"/>
              </a:rPr>
              <a:t>r ein sauberes Schnittbild und gesunde Grashalme ist ein scharfes Messer sehr wichtig. Mit einem scharfen Messer werden die Halme vom </a:t>
            </a:r>
            <a:r>
              <a:rPr kumimoji="0" lang="de-DE" sz="2400" b="1" i="0" u="none" strike="noStrike" cap="none" normalizeH="0" baseline="0" dirty="0" smtClean="0">
                <a:ln>
                  <a:noFill/>
                </a:ln>
                <a:solidFill>
                  <a:srgbClr val="00B050"/>
                </a:solidFill>
                <a:effectLst/>
                <a:latin typeface="Helvetica"/>
                <a:ea typeface="Times New Roman" pitchFamily="18" charset="0"/>
                <a:cs typeface="Times New Roman" pitchFamily="18" charset="0"/>
              </a:rPr>
              <a:t>Sichelm</a:t>
            </a:r>
            <a:r>
              <a:rPr kumimoji="0" lang="de-DE" sz="2400" b="1" i="0" u="none" strike="noStrike" cap="none" normalizeH="0" baseline="0" dirty="0" smtClean="0">
                <a:ln>
                  <a:noFill/>
                </a:ln>
                <a:solidFill>
                  <a:srgbClr val="00B050"/>
                </a:solidFill>
                <a:effectLst/>
                <a:latin typeface="Calibri"/>
                <a:ea typeface="Times New Roman" pitchFamily="18" charset="0"/>
                <a:cs typeface="Times New Roman" pitchFamily="18" charset="0"/>
              </a:rPr>
              <a:t>ä</a:t>
            </a:r>
            <a:r>
              <a:rPr kumimoji="0" lang="de-DE" sz="2400" b="1" i="0" u="none" strike="noStrike" cap="none" normalizeH="0" baseline="0" dirty="0" smtClean="0">
                <a:ln>
                  <a:noFill/>
                </a:ln>
                <a:solidFill>
                  <a:srgbClr val="00B050"/>
                </a:solidFill>
                <a:effectLst/>
                <a:latin typeface="Helvetica"/>
                <a:ea typeface="Times New Roman" pitchFamily="18" charset="0"/>
                <a:cs typeface="Times New Roman" pitchFamily="18" charset="0"/>
              </a:rPr>
              <a:t>her</a:t>
            </a:r>
            <a:r>
              <a:rPr kumimoji="0" lang="de-DE" sz="2400" b="0" i="0" u="none" strike="noStrike" cap="none" normalizeH="0" baseline="0" dirty="0" smtClean="0">
                <a:ln>
                  <a:noFill/>
                </a:ln>
                <a:solidFill>
                  <a:schemeClr val="tx1"/>
                </a:solidFill>
                <a:effectLst/>
                <a:latin typeface="Helvetica"/>
                <a:ea typeface="Times New Roman" pitchFamily="18" charset="0"/>
                <a:cs typeface="Times New Roman" pitchFamily="18" charset="0"/>
              </a:rPr>
              <a:t> in der Waagerechten geschnitten. Ist ein Messer nicht scharf genug wird man das Gras mehr abschlagen statt zu schneiden. Dies f</a:t>
            </a:r>
            <a:r>
              <a:rPr kumimoji="0" lang="de-DE"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ü</a:t>
            </a:r>
            <a:r>
              <a:rPr kumimoji="0" lang="de-DE" sz="2400" b="0" i="0" u="none" strike="noStrike" cap="none" normalizeH="0" baseline="0" dirty="0" smtClean="0">
                <a:ln>
                  <a:noFill/>
                </a:ln>
                <a:solidFill>
                  <a:schemeClr val="tx1"/>
                </a:solidFill>
                <a:effectLst/>
                <a:latin typeface="Helvetica"/>
                <a:ea typeface="Times New Roman" pitchFamily="18" charset="0"/>
                <a:cs typeface="Times New Roman" pitchFamily="18" charset="0"/>
              </a:rPr>
              <a:t>hrt zu fransigen Grasspitzen. Optimieren kann man das Ergebnis mit starken Motoren die eine hohe Drehzahl haben. Bei sehr hoher Drehzahl schneidet man Gras besser. </a:t>
            </a:r>
            <a:r>
              <a:rPr kumimoji="0" lang="de-DE" sz="2400" b="0" i="0" u="none" strike="noStrike" cap="none" normalizeH="0" baseline="0" dirty="0" smtClean="0">
                <a:ln>
                  <a:noFill/>
                </a:ln>
                <a:solidFill>
                  <a:srgbClr val="00B050"/>
                </a:solidFill>
                <a:effectLst/>
                <a:latin typeface="Helvetica"/>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lang="de-DE" sz="2400" b="1" dirty="0" smtClean="0">
                <a:solidFill>
                  <a:srgbClr val="00B050"/>
                </a:solidFill>
                <a:latin typeface="Helvetica"/>
                <a:ea typeface="Times New Roman" pitchFamily="18" charset="0"/>
                <a:cs typeface="Times New Roman" pitchFamily="18" charset="0"/>
              </a:rPr>
              <a:t>Stumpfe oder beschädigte</a:t>
            </a:r>
            <a:r>
              <a:rPr kumimoji="0" lang="de-DE" sz="2400" b="1" i="0" u="none" strike="noStrike" cap="none" normalizeH="0" baseline="0" dirty="0" smtClean="0">
                <a:ln>
                  <a:noFill/>
                </a:ln>
                <a:solidFill>
                  <a:srgbClr val="00B050"/>
                </a:solidFill>
                <a:effectLst/>
                <a:latin typeface="Helvetica"/>
                <a:ea typeface="Times New Roman" pitchFamily="18" charset="0"/>
                <a:cs typeface="Times New Roman" pitchFamily="18" charset="0"/>
              </a:rPr>
              <a:t> Messer sollten geschliffen oder ausgetauscht werden</a:t>
            </a:r>
            <a:r>
              <a:rPr kumimoji="0" lang="de-DE" sz="2400" b="0" i="0" u="none" strike="noStrike" cap="none" normalizeH="0" baseline="0" dirty="0" smtClean="0">
                <a:ln>
                  <a:noFill/>
                </a:ln>
                <a:solidFill>
                  <a:srgbClr val="00B050"/>
                </a:solidFill>
                <a:effectLst/>
                <a:latin typeface="Helvetica"/>
                <a:ea typeface="Times New Roman" pitchFamily="18" charset="0"/>
                <a:cs typeface="Times New Roman" pitchFamily="18" charset="0"/>
              </a:rPr>
              <a:t>.</a:t>
            </a:r>
            <a:endParaRPr kumimoji="0" lang="de-DE" sz="24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51520" y="116632"/>
            <a:ext cx="8640960" cy="6576119"/>
          </a:xfrm>
          <a:prstGeom prst="rect">
            <a:avLst/>
          </a:prstGeom>
          <a:solidFill>
            <a:schemeClr val="accent3">
              <a:lumMod val="40000"/>
              <a:lumOff val="60000"/>
            </a:schemeClr>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4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a:t>
            </a:r>
            <a:r>
              <a:rPr kumimoji="0" lang="de-DE" sz="2400" b="1" i="0" u="none" strike="noStrike" cap="none" normalizeH="0" dirty="0" smtClean="0">
                <a:ln>
                  <a:noFill/>
                </a:ln>
                <a:solidFill>
                  <a:srgbClr val="FF0000"/>
                </a:solidFill>
                <a:effectLst/>
                <a:latin typeface="Tahoma" pitchFamily="34" charset="0"/>
                <a:ea typeface="Times New Roman" pitchFamily="18" charset="0"/>
                <a:cs typeface="Tahoma" pitchFamily="34" charset="0"/>
              </a:rPr>
              <a:t> </a:t>
            </a:r>
            <a:r>
              <a:rPr kumimoji="0" lang="de-DE" sz="2400" b="1" i="0" u="none" strike="noStrike" cap="none" normalizeH="0" baseline="0" dirty="0" smtClean="0">
                <a:ln>
                  <a:noFill/>
                </a:ln>
                <a:effectLst/>
                <a:latin typeface="Tahoma" pitchFamily="34" charset="0"/>
                <a:ea typeface="Times New Roman" pitchFamily="18" charset="0"/>
                <a:cs typeface="Tahoma" pitchFamily="34" charset="0"/>
              </a:rPr>
              <a:t>Acht Tipps zur Wartung Ihres  </a:t>
            </a:r>
            <a:r>
              <a:rPr kumimoji="0" lang="de-DE" sz="2400" b="1" i="0" u="none" strike="noStrike" cap="none" normalizeH="0" baseline="0" dirty="0" err="1" smtClean="0">
                <a:ln>
                  <a:noFill/>
                </a:ln>
                <a:solidFill>
                  <a:srgbClr val="FF0000"/>
                </a:solidFill>
                <a:effectLst/>
                <a:latin typeface="Tahoma" pitchFamily="34" charset="0"/>
                <a:ea typeface="Times New Roman" pitchFamily="18" charset="0"/>
                <a:cs typeface="Tahoma" pitchFamily="34" charset="0"/>
              </a:rPr>
              <a:t>Rasenm</a:t>
            </a:r>
            <a:r>
              <a:rPr kumimoji="0" lang="de-DE" sz="2400" b="1" i="0" u="none" strike="noStrike" cap="none" normalizeH="0" baseline="0" dirty="0" err="1" smtClean="0">
                <a:ln>
                  <a:noFill/>
                </a:ln>
                <a:solidFill>
                  <a:srgbClr val="FF0000"/>
                </a:solidFill>
                <a:effectLst/>
                <a:latin typeface="Cambria"/>
                <a:ea typeface="Times New Roman" pitchFamily="18" charset="0"/>
                <a:cs typeface="Tahoma" pitchFamily="34" charset="0"/>
              </a:rPr>
              <a:t>ä</a:t>
            </a:r>
            <a:r>
              <a:rPr kumimoji="0" lang="de-DE" sz="2400" b="1" i="0" u="none" strike="noStrike" cap="none" normalizeH="0" baseline="0" dirty="0" err="1" smtClean="0">
                <a:ln>
                  <a:noFill/>
                </a:ln>
                <a:solidFill>
                  <a:srgbClr val="FF0000"/>
                </a:solidFill>
                <a:effectLst/>
                <a:latin typeface="Tahoma" pitchFamily="34" charset="0"/>
                <a:ea typeface="Times New Roman" pitchFamily="18" charset="0"/>
                <a:cs typeface="Tahoma" pitchFamily="34" charset="0"/>
              </a:rPr>
              <a:t>hertraktors</a:t>
            </a:r>
            <a:endParaRPr kumimoji="0" lang="de-DE" sz="24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300" b="1" i="0" u="none" strike="noStrike" cap="none" normalizeH="0" baseline="0" dirty="0" smtClean="0">
              <a:ln>
                <a:noFill/>
              </a:ln>
              <a:solidFill>
                <a:srgbClr val="111111"/>
              </a:solidFill>
              <a:effectLst/>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AT" sz="13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Ma</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ß</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geblich f</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r eine </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lange Lebensdauer</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ist die regelm</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äß</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ige Reinigung des </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M</a:t>
            </a:r>
            <a:r>
              <a:rPr kumimoji="0" lang="de-DE" b="0" i="0" u="none" strike="noStrike" cap="none" normalizeH="0" baseline="0" dirty="0" err="1" smtClean="0">
                <a:ln>
                  <a:noFill/>
                </a:ln>
                <a:solidFill>
                  <a:srgbClr val="111111"/>
                </a:solidFill>
                <a:effectLst/>
                <a:latin typeface="Calibri"/>
                <a:ea typeface="Calibri" pitchFamily="34" charset="0"/>
                <a:cs typeface="Tahoma" pitchFamily="34" charset="0"/>
              </a:rPr>
              <a:t>ä</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hwerks</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direkt nach dem M</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hen. Entfernen Sie mit einer B</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rste den Rasen aus dem </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M</a:t>
            </a:r>
            <a:r>
              <a:rPr kumimoji="0" lang="de-DE" b="0" i="0" u="none" strike="noStrike" cap="none" normalizeH="0" baseline="0" dirty="0" err="1" smtClean="0">
                <a:ln>
                  <a:noFill/>
                </a:ln>
                <a:solidFill>
                  <a:srgbClr val="111111"/>
                </a:solidFill>
                <a:effectLst/>
                <a:latin typeface="Calibri"/>
                <a:ea typeface="Calibri" pitchFamily="34" charset="0"/>
                <a:cs typeface="Tahoma" pitchFamily="34" charset="0"/>
              </a:rPr>
              <a:t>ä</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hwerk</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dieses kann zur Korrosion, wenn das Gras feucht ist, oder zu Staubablagerungen f</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hren, wenn es sehr trocken ist. Ebenso sollte der Fangkorb regelm</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äß</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ig gereinigt werden.</a:t>
            </a:r>
          </a:p>
          <a:p>
            <a:pPr marL="0" marR="0" lvl="0" indent="0" algn="l" defTabSz="914400" rtl="0" eaLnBrk="0" fontAlgn="base" latinLnBrk="0" hangingPunct="0">
              <a:lnSpc>
                <a:spcPct val="100000"/>
              </a:lnSpc>
              <a:spcBef>
                <a:spcPct val="0"/>
              </a:spcBef>
              <a:spcAft>
                <a:spcPct val="0"/>
              </a:spcAft>
              <a:buClrTx/>
              <a:buSzTx/>
              <a:tabLst/>
            </a:pPr>
            <a:endParaRPr lang="de-DE" dirty="0">
              <a:solidFill>
                <a:srgbClr val="111111"/>
              </a:solidFill>
              <a:latin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e-AT"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Tx/>
              <a:buChar char="•"/>
            </a:pP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Kontrollieren Sie den </a:t>
            </a:r>
            <a:r>
              <a:rPr lang="de-DE" b="1" dirty="0">
                <a:solidFill>
                  <a:srgbClr val="111111"/>
                </a:solidFill>
                <a:ea typeface="Calibri" pitchFamily="34" charset="0"/>
                <a:cs typeface="Tahoma" pitchFamily="34" charset="0"/>
              </a:rPr>
              <a:t>Ö</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lstand</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und die Farbe des </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ls. Dunkles oder schwarzes </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 sollte schnellstens gewechselt werden. Auch wenn das </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 noch Frisch aussieht </a:t>
            </a:r>
            <a:r>
              <a:rPr lang="de-DE" dirty="0">
                <a:solidFill>
                  <a:srgbClr val="111111"/>
                </a:solidFill>
                <a:ea typeface="Calibri" pitchFamily="34" charset="0"/>
                <a:cs typeface="Tahoma" pitchFamily="34" charset="0"/>
              </a:rPr>
              <a:t>–</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beim aller ersten </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lwechsel wird von den Herstellern empfohlen, das </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 auf jeden Fall zu wechseln. Das Alt</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 kann in einem Autohaus oder einer Tankstelle f</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r gew</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hnlich, kostenlos entsorgt werden.</a:t>
            </a:r>
          </a:p>
          <a:p>
            <a:pPr eaLnBrk="0" fontAlgn="base" hangingPunct="0">
              <a:spcBef>
                <a:spcPct val="0"/>
              </a:spcBef>
              <a:spcAft>
                <a:spcPct val="0"/>
              </a:spcAft>
            </a:pPr>
            <a:endParaRPr kumimoji="0" lang="de-A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Am </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Rasem</a:t>
            </a:r>
            <a:r>
              <a:rPr kumimoji="0" lang="de-DE" b="0" i="0" u="none" strike="noStrike" cap="none" normalizeH="0" baseline="0" dirty="0" err="1" smtClean="0">
                <a:ln>
                  <a:noFill/>
                </a:ln>
                <a:solidFill>
                  <a:srgbClr val="111111"/>
                </a:solidFill>
                <a:effectLst/>
                <a:latin typeface="Calibri"/>
                <a:ea typeface="Calibri" pitchFamily="34" charset="0"/>
                <a:cs typeface="Tahoma" pitchFamily="34" charset="0"/>
              </a:rPr>
              <a:t>ä</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herstraktor</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befinden sich viele Schmiernippel (wie z. B am Querlenker) und einige bewegliche Teile. Fetten Sie die Nippel gut ein und </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len Sie zus</a:t>
            </a:r>
            <a:r>
              <a:rPr kumimoji="0" lang="de-DE" b="0" i="0" u="none" strike="noStrike" cap="none" normalizeH="0" baseline="0" dirty="0" smtClean="0">
                <a:ln>
                  <a:noFill/>
                </a:ln>
                <a:solidFill>
                  <a:srgbClr val="111111"/>
                </a:solidFill>
                <a:effectLst/>
                <a:latin typeface="Calibri"/>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tzlich alle beweglichen Teile.  </a:t>
            </a:r>
          </a:p>
          <a:p>
            <a:pPr marL="0" marR="0" lvl="0" indent="0" algn="l" defTabSz="914400" rtl="0" eaLnBrk="0" fontAlgn="base" latinLnBrk="0" hangingPunct="0">
              <a:lnSpc>
                <a:spcPct val="100000"/>
              </a:lnSpc>
              <a:spcBef>
                <a:spcPct val="0"/>
              </a:spcBef>
              <a:spcAft>
                <a:spcPct val="0"/>
              </a:spcAft>
              <a:buClrTx/>
              <a:buSzTx/>
              <a:tabLst/>
            </a:pPr>
            <a:endParaRPr lang="de-DE" dirty="0">
              <a:solidFill>
                <a:srgbClr val="111111"/>
              </a:solidFill>
              <a:latin typeface="Tahoma" pitchFamily="34" charset="0"/>
              <a:ea typeface="Calibri"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tabLst/>
            </a:pPr>
            <a:endParaRPr lang="de-DE" sz="1100" dirty="0">
              <a:solidFill>
                <a:srgbClr val="111111"/>
              </a:solidFill>
              <a:latin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e-AT"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de-DE" sz="1100" dirty="0">
              <a:solidFill>
                <a:srgbClr val="111111"/>
              </a:solidFill>
              <a:latin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e-DE" sz="1100" b="0" i="0" u="none" strike="noStrike" cap="none" normalizeH="0" baseline="0" dirty="0" smtClean="0">
              <a:ln>
                <a:noFill/>
              </a:ln>
              <a:solidFill>
                <a:srgbClr val="111111"/>
              </a:solidFill>
              <a:effectLst/>
              <a:latin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de-AT"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echteck 1"/>
          <p:cNvSpPr/>
          <p:nvPr/>
        </p:nvSpPr>
        <p:spPr>
          <a:xfrm>
            <a:off x="395536" y="589761"/>
            <a:ext cx="8352928" cy="3462486"/>
          </a:xfrm>
          <a:prstGeom prst="rect">
            <a:avLst/>
          </a:prstGeom>
        </p:spPr>
        <p:txBody>
          <a:bodyPr wrap="square">
            <a:spAutoFit/>
          </a:bodyPr>
          <a:lstStyle/>
          <a:p>
            <a:pPr lvl="0" eaLnBrk="0" fontAlgn="base" hangingPunct="0">
              <a:spcBef>
                <a:spcPct val="0"/>
              </a:spcBef>
              <a:spcAft>
                <a:spcPct val="0"/>
              </a:spcAft>
              <a:buFontTx/>
              <a:buChar char="•"/>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Einmal j</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hrlich oder sp</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testens dann, wenn der Motor sich beim Starten schwer tut oder an Aussetzern leidet, sollten die</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 Z</a:t>
            </a:r>
            <a:r>
              <a:rPr lang="de-DE" b="1" dirty="0">
                <a:solidFill>
                  <a:srgbClr val="111111"/>
                </a:solidFill>
                <a:ea typeface="Calibri" pitchFamily="34" charset="0"/>
                <a:cs typeface="Tahoma" pitchFamily="34" charset="0"/>
              </a:rPr>
              <a:t>ü</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ndkerzen</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auf Funktionalit</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t </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berpr</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ft werden. Bevor Sie neue kaufen, reicht es hin und wieder aus, die vorhanden Kerzen mit einer Stahlb</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rste am unterem Ende gr</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ndlich abzub</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rsten. Dies kann dazu beitragen das der Funke wieder </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berspringt.</a:t>
            </a:r>
          </a:p>
          <a:p>
            <a:pPr lvl="0" eaLnBrk="0" fontAlgn="base" hangingPunct="0">
              <a:spcBef>
                <a:spcPct val="0"/>
              </a:spcBef>
              <a:spcAft>
                <a:spcPct val="0"/>
              </a:spcAft>
              <a:buFontTx/>
              <a:buChar char="•"/>
            </a:pPr>
            <a:endParaRPr lang="de-DE" sz="1100" dirty="0" smtClean="0">
              <a:solidFill>
                <a:srgbClr val="111111"/>
              </a:solidFill>
              <a:latin typeface="Tahoma" pitchFamily="34" charset="0"/>
              <a:ea typeface="Calibri" pitchFamily="34" charset="0"/>
              <a:cs typeface="Tahoma" pitchFamily="34" charset="0"/>
            </a:endParaRPr>
          </a:p>
          <a:p>
            <a:pPr lvl="0" eaLnBrk="0" fontAlgn="base" hangingPunct="0">
              <a:spcBef>
                <a:spcPct val="0"/>
              </a:spcBef>
              <a:spcAft>
                <a:spcPct val="0"/>
              </a:spcAft>
              <a:buFontTx/>
              <a:buChar char="•"/>
            </a:pPr>
            <a:endParaRPr kumimoji="0" lang="de-DE" sz="1100" b="0" i="0" u="none" strike="noStrike" cap="none" normalizeH="0" baseline="0" dirty="0" smtClean="0">
              <a:ln>
                <a:noFill/>
              </a:ln>
              <a:solidFill>
                <a:srgbClr val="111111"/>
              </a:solidFill>
              <a:effectLst/>
              <a:latin typeface="Tahoma" pitchFamily="34" charset="0"/>
              <a:ea typeface="Calibri" pitchFamily="34" charset="0"/>
              <a:cs typeface="Tahoma" pitchFamily="34" charset="0"/>
            </a:endParaRPr>
          </a:p>
          <a:p>
            <a:pPr lvl="0" eaLnBrk="0" fontAlgn="base" hangingPunct="0">
              <a:spcBef>
                <a:spcPct val="0"/>
              </a:spcBef>
              <a:spcAft>
                <a:spcPct val="0"/>
              </a:spcAft>
              <a:buFontTx/>
              <a:buChar char="•"/>
            </a:pPr>
            <a:endParaRPr lang="de-DE" sz="1100" dirty="0" smtClean="0">
              <a:solidFill>
                <a:srgbClr val="111111"/>
              </a:solidFill>
              <a:latin typeface="Tahoma" pitchFamily="34" charset="0"/>
              <a:cs typeface="Tahoma" pitchFamily="34" charset="0"/>
            </a:endParaRPr>
          </a:p>
          <a:p>
            <a:pPr lvl="0" eaLnBrk="0" fontAlgn="base" hangingPunct="0">
              <a:spcBef>
                <a:spcPct val="0"/>
              </a:spcBef>
              <a:spcAft>
                <a:spcPct val="0"/>
              </a:spcAft>
              <a:buFontTx/>
              <a:buChar char="•"/>
            </a:pPr>
            <a:endParaRPr kumimoji="0" lang="de-AT" sz="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Im Zuge dessen k</a:t>
            </a:r>
            <a:r>
              <a:rPr lang="de-DE" dirty="0">
                <a:solidFill>
                  <a:srgbClr val="111111"/>
                </a:solidFill>
                <a:ea typeface="Calibri" pitchFamily="34" charset="0"/>
                <a:cs typeface="Tahoma" pitchFamily="34" charset="0"/>
              </a:rPr>
              <a:t>ö</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nnen Sie auch gleich den</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 Luftfilter</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ausbauen und s</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ubern. Mit einer Druckluftpistole l</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sst sich, je nach Verschmutzung, sehr schnell und sauber der Schmutz aus den Lamellen Blasen. Wenn der Filter hingegen zu stark verschmutzt ist, ist es besser, Sie wechseln den Luftfilter gegen einen neuen aus.</a:t>
            </a:r>
          </a:p>
        </p:txBody>
      </p:sp>
      <p:sp>
        <p:nvSpPr>
          <p:cNvPr id="3" name="Rechteck 2"/>
          <p:cNvSpPr/>
          <p:nvPr/>
        </p:nvSpPr>
        <p:spPr>
          <a:xfrm>
            <a:off x="467544" y="4509120"/>
            <a:ext cx="8208912" cy="1754326"/>
          </a:xfrm>
          <a:prstGeom prst="rect">
            <a:avLst/>
          </a:prstGeom>
        </p:spPr>
        <p:txBody>
          <a:bodyPr wrap="square">
            <a:spAutoFit/>
          </a:bodyPr>
          <a:lstStyle/>
          <a:p>
            <a:pPr lvl="0" eaLnBrk="0" fontAlgn="base" hangingPunct="0">
              <a:spcBef>
                <a:spcPct val="0"/>
              </a:spcBef>
              <a:spcAft>
                <a:spcPct val="0"/>
              </a:spcAft>
              <a:buFontTx/>
              <a:buChar char="•"/>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Zus</a:t>
            </a:r>
            <a:r>
              <a:rPr lang="de-DE" dirty="0" smtClean="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tzlich sollte der </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Luftdruck</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in den Reifen </a:t>
            </a:r>
            <a:r>
              <a:rPr lang="de-DE" dirty="0" smtClean="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berpr</a:t>
            </a:r>
            <a:r>
              <a:rPr lang="de-DE" dirty="0" smtClean="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ft werden. Werfen Sie ferner einen Blick auf s</a:t>
            </a:r>
            <a:r>
              <a:rPr lang="de-DE" dirty="0" smtClean="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mtliche Riemen, die am Traktor vorhanden sind und kontrollieren sie die Spannung durch einfaches zur Seite drehen des Riemens. L</a:t>
            </a:r>
            <a:r>
              <a:rPr lang="de-DE" dirty="0" smtClean="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sst sich der Riemen mit zwei Fingern leicht drehen, muss nachgespannt werden.</a:t>
            </a:r>
          </a:p>
          <a:p>
            <a:pPr lvl="0" eaLnBrk="0" fontAlgn="base" hangingPunct="0">
              <a:spcBef>
                <a:spcPct val="0"/>
              </a:spcBef>
              <a:spcAft>
                <a:spcPct val="0"/>
              </a:spcAft>
              <a:buFontTx/>
              <a:buChar char="•"/>
            </a:pPr>
            <a:endParaRPr lang="de-DE" dirty="0" smtClean="0">
              <a:solidFill>
                <a:srgbClr val="111111"/>
              </a:solidFill>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echteck 1"/>
          <p:cNvSpPr/>
          <p:nvPr/>
        </p:nvSpPr>
        <p:spPr>
          <a:xfrm>
            <a:off x="251520" y="764704"/>
            <a:ext cx="8640960" cy="4770537"/>
          </a:xfrm>
          <a:prstGeom prst="rect">
            <a:avLst/>
          </a:prstGeom>
        </p:spPr>
        <p:txBody>
          <a:bodyPr wrap="square">
            <a:spAutoFit/>
          </a:bodyPr>
          <a:lstStyle/>
          <a:p>
            <a:pPr lvl="0" eaLnBrk="0" fontAlgn="base" hangingPunct="0">
              <a:spcBef>
                <a:spcPct val="0"/>
              </a:spcBef>
              <a:spcAft>
                <a:spcPct val="0"/>
              </a:spcAft>
            </a:pPr>
            <a:endParaRPr lang="de-DE" dirty="0" smtClean="0">
              <a:solidFill>
                <a:srgbClr val="111111"/>
              </a:solidFill>
              <a:latin typeface="Tahoma" pitchFamily="34" charset="0"/>
              <a:cs typeface="Tahoma" pitchFamily="34" charset="0"/>
            </a:endParaRPr>
          </a:p>
          <a:p>
            <a:pPr lvl="0" eaLnBrk="0" fontAlgn="base" hangingPunct="0">
              <a:spcBef>
                <a:spcPct val="0"/>
              </a:spcBef>
              <a:spcAft>
                <a:spcPct val="0"/>
              </a:spcAft>
              <a:buFontTx/>
              <a:buChar char="•"/>
            </a:pPr>
            <a:endParaRPr kumimoji="0" lang="de-DE" b="0" i="0" u="none" strike="noStrike" cap="none" normalizeH="0" baseline="0" dirty="0" smtClean="0">
              <a:ln>
                <a:noFill/>
              </a:ln>
              <a:solidFill>
                <a:srgbClr val="111111"/>
              </a:solidFill>
              <a:effectLst/>
              <a:latin typeface="Tahoma" pitchFamily="34" charset="0"/>
              <a:cs typeface="Tahoma" pitchFamily="34" charset="0"/>
            </a:endParaRPr>
          </a:p>
          <a:p>
            <a:pPr lvl="0" eaLnBrk="0" fontAlgn="base" hangingPunct="0">
              <a:spcBef>
                <a:spcPct val="0"/>
              </a:spcBef>
              <a:spcAft>
                <a:spcPct val="0"/>
              </a:spcAft>
              <a:buFontTx/>
              <a:buChar char="•"/>
            </a:pPr>
            <a:endParaRPr kumimoji="0" lang="de-AT"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Der</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 Lenkkranz</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unter der Motorhaube sollte mindestens einmal im Jahr gereinigt werden. Dort sammelt sich viel Staub an. Zusammen mit dem Fett bildet sich regelrecht eine </a:t>
            </a:r>
            <a:r>
              <a:rPr lang="de-DE" dirty="0" smtClean="0">
                <a:solidFill>
                  <a:srgbClr val="111111"/>
                </a:solidFill>
                <a:ea typeface="Calibri" pitchFamily="34" charset="0"/>
                <a:cs typeface="Tahoma" pitchFamily="34" charset="0"/>
              </a:rPr>
              <a:t>„</a:t>
            </a:r>
            <a:r>
              <a:rPr lang="de-DE" dirty="0" smtClean="0">
                <a:solidFill>
                  <a:srgbClr val="111111"/>
                </a:solidFill>
                <a:latin typeface="Tahoma" pitchFamily="34" charset="0"/>
                <a:ea typeface="Calibri" pitchFamily="34" charset="0"/>
                <a:cs typeface="Tahoma" pitchFamily="34" charset="0"/>
              </a:rPr>
              <a:t>Dreckschicht</a:t>
            </a:r>
            <a:r>
              <a:rPr lang="de-DE" dirty="0" smtClean="0">
                <a:solidFill>
                  <a:srgbClr val="111111"/>
                </a:solidFill>
                <a:ea typeface="Calibri" pitchFamily="34" charset="0"/>
                <a:cs typeface="Tahoma" pitchFamily="34" charset="0"/>
              </a:rPr>
              <a:t>“</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die zu hohen Verschlei</a:t>
            </a:r>
            <a:r>
              <a:rPr lang="de-DE" dirty="0">
                <a:solidFill>
                  <a:srgbClr val="111111"/>
                </a:solidFill>
                <a:ea typeface="Calibri" pitchFamily="34" charset="0"/>
                <a:cs typeface="Tahoma" pitchFamily="34" charset="0"/>
              </a:rPr>
              <a:t>ß</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f</a:t>
            </a:r>
            <a:r>
              <a:rPr lang="de-DE" dirty="0">
                <a:solidFill>
                  <a:srgbClr val="111111"/>
                </a:solidFill>
                <a:ea typeface="Calibri" pitchFamily="34" charset="0"/>
                <a:cs typeface="Tahoma" pitchFamily="34" charset="0"/>
              </a:rPr>
              <a:t>ü</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hrt.</a:t>
            </a:r>
          </a:p>
          <a:p>
            <a:pPr lvl="0" eaLnBrk="0" fontAlgn="base" hangingPunct="0">
              <a:spcBef>
                <a:spcPct val="0"/>
              </a:spcBef>
              <a:spcAft>
                <a:spcPct val="0"/>
              </a:spcAft>
              <a:buFontTx/>
              <a:buChar char="•"/>
            </a:pPr>
            <a:endParaRPr lang="de-DE" dirty="0" smtClean="0">
              <a:solidFill>
                <a:srgbClr val="111111"/>
              </a:solidFill>
              <a:latin typeface="Tahoma" pitchFamily="34" charset="0"/>
              <a:cs typeface="Tahoma" pitchFamily="34" charset="0"/>
            </a:endParaRPr>
          </a:p>
          <a:p>
            <a:pPr lvl="0" eaLnBrk="0" fontAlgn="base" hangingPunct="0">
              <a:spcBef>
                <a:spcPct val="0"/>
              </a:spcBef>
              <a:spcAft>
                <a:spcPct val="0"/>
              </a:spcAft>
              <a:buFontTx/>
              <a:buChar char="•"/>
            </a:pPr>
            <a:endParaRPr kumimoji="0" lang="de-DE" b="0" i="0" u="none" strike="noStrike" cap="none" normalizeH="0" baseline="0" dirty="0" smtClean="0">
              <a:ln>
                <a:noFill/>
              </a:ln>
              <a:solidFill>
                <a:srgbClr val="111111"/>
              </a:solidFill>
              <a:effectLst/>
              <a:latin typeface="Tahoma" pitchFamily="34" charset="0"/>
              <a:cs typeface="Tahoma" pitchFamily="34" charset="0"/>
            </a:endParaRPr>
          </a:p>
          <a:p>
            <a:pPr lvl="0" eaLnBrk="0" fontAlgn="base" hangingPunct="0">
              <a:spcBef>
                <a:spcPct val="0"/>
              </a:spcBef>
              <a:spcAft>
                <a:spcPct val="0"/>
              </a:spcAft>
              <a:buFontTx/>
              <a:buChar char="•"/>
            </a:pPr>
            <a:endParaRPr kumimoji="0" lang="de-AT"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Zur </a:t>
            </a:r>
            <a:r>
              <a:rPr lang="de-DE" b="1" dirty="0">
                <a:solidFill>
                  <a:srgbClr val="111111"/>
                </a:solidFill>
                <a:ea typeface="Calibri" pitchFamily="34" charset="0"/>
                <a:cs typeface="Tahoma" pitchFamily="34" charset="0"/>
              </a:rPr>
              <a:t>Ü</a:t>
            </a:r>
            <a:r>
              <a:rPr kumimoji="0" lang="de-DE" b="1" i="0" u="none" strike="noStrike" cap="none" normalizeH="0" baseline="0" dirty="0" smtClean="0">
                <a:ln>
                  <a:noFill/>
                </a:ln>
                <a:solidFill>
                  <a:srgbClr val="111111"/>
                </a:solidFill>
                <a:effectLst/>
                <a:latin typeface="Tahoma" pitchFamily="34" charset="0"/>
                <a:ea typeface="Calibri" pitchFamily="34" charset="0"/>
                <a:cs typeface="Tahoma" pitchFamily="34" charset="0"/>
              </a:rPr>
              <a:t>berwinterung</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stellen sie den </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Rasenm</a:t>
            </a:r>
            <a:r>
              <a:rPr lang="de-DE" dirty="0" err="1">
                <a:solidFill>
                  <a:srgbClr val="111111"/>
                </a:solidFill>
                <a:ea typeface="Calibri" pitchFamily="34" charset="0"/>
                <a:cs typeface="Tahoma" pitchFamily="34" charset="0"/>
              </a:rPr>
              <a:t>ä</a:t>
            </a:r>
            <a:r>
              <a:rPr kumimoji="0" lang="de-DE" b="0" i="0" u="none" strike="noStrike" cap="none" normalizeH="0" baseline="0" dirty="0" err="1" smtClean="0">
                <a:ln>
                  <a:noFill/>
                </a:ln>
                <a:solidFill>
                  <a:srgbClr val="111111"/>
                </a:solidFill>
                <a:effectLst/>
                <a:latin typeface="Tahoma" pitchFamily="34" charset="0"/>
                <a:ea typeface="Calibri" pitchFamily="34" charset="0"/>
                <a:cs typeface="Tahoma" pitchFamily="34" charset="0"/>
              </a:rPr>
              <a:t>hertraktor</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 in eine trockene Umgebung wie z. B eine Garage. H</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ngen Sie in den Wintermonaten die Batterie oder den Akku mindestens einmal an ein Ladeger</a:t>
            </a:r>
            <a:r>
              <a:rPr lang="de-DE" dirty="0">
                <a:solidFill>
                  <a:srgbClr val="111111"/>
                </a:solidFill>
                <a:ea typeface="Calibri" pitchFamily="34" charset="0"/>
                <a:cs typeface="Tahoma" pitchFamily="34" charset="0"/>
              </a:rPr>
              <a:t>ä</a:t>
            </a:r>
            <a:r>
              <a:rPr kumimoji="0" lang="de-DE" b="0" i="0" u="none" strike="noStrike" cap="none" normalizeH="0" baseline="0" dirty="0" smtClean="0">
                <a:ln>
                  <a:noFill/>
                </a:ln>
                <a:solidFill>
                  <a:srgbClr val="111111"/>
                </a:solidFill>
                <a:effectLst/>
                <a:latin typeface="Tahoma" pitchFamily="34" charset="0"/>
                <a:ea typeface="Calibri" pitchFamily="34" charset="0"/>
                <a:cs typeface="Tahoma" pitchFamily="34" charset="0"/>
              </a:rPr>
              <a:t>t an.</a:t>
            </a:r>
            <a:endParaRPr kumimoji="0" lang="de-AT"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de-DE" b="1" i="0" u="none" strike="noStrike" cap="none" normalizeH="0" baseline="0" dirty="0" smtClean="0">
              <a:ln>
                <a:noFill/>
              </a:ln>
              <a:solidFill>
                <a:srgbClr val="111111"/>
              </a:solidFill>
              <a:effectLst/>
              <a:latin typeface="Tahoma" pitchFamily="34" charset="0"/>
              <a:ea typeface="Times New Roman" pitchFamily="18" charset="0"/>
              <a:cs typeface="Tahoma" pitchFamily="34" charset="0"/>
            </a:endParaRPr>
          </a:p>
          <a:p>
            <a:pPr lvl="0" eaLnBrk="0" fontAlgn="base" hangingPunct="0">
              <a:spcBef>
                <a:spcPct val="0"/>
              </a:spcBef>
              <a:spcAft>
                <a:spcPct val="0"/>
              </a:spcAft>
            </a:pPr>
            <a:endParaRPr lang="de-DE" b="1" dirty="0">
              <a:solidFill>
                <a:srgbClr val="111111"/>
              </a:solidFill>
              <a:latin typeface="Tahoma" pitchFamily="34" charset="0"/>
              <a:ea typeface="Times New Roman" pitchFamily="18" charset="0"/>
              <a:cs typeface="Tahoma" pitchFamily="34" charset="0"/>
            </a:endParaRPr>
          </a:p>
          <a:p>
            <a:pPr lvl="0" eaLnBrk="0" fontAlgn="base" hangingPunct="0">
              <a:spcBef>
                <a:spcPct val="0"/>
              </a:spcBef>
              <a:spcAft>
                <a:spcPct val="0"/>
              </a:spcAft>
            </a:pPr>
            <a:endParaRPr kumimoji="0" lang="de-DE" b="1" i="0" u="none" strike="noStrike" cap="none" normalizeH="0" baseline="0" dirty="0" smtClean="0">
              <a:ln>
                <a:noFill/>
              </a:ln>
              <a:solidFill>
                <a:srgbClr val="111111"/>
              </a:solidFill>
              <a:effectLst/>
              <a:latin typeface="Tahoma" pitchFamily="34" charset="0"/>
              <a:ea typeface="Times New Roman" pitchFamily="18" charset="0"/>
              <a:cs typeface="Tahoma" pitchFamily="34" charset="0"/>
            </a:endParaRPr>
          </a:p>
          <a:p>
            <a:pPr lvl="0" eaLnBrk="0" fontAlgn="base" hangingPunct="0">
              <a:spcBef>
                <a:spcPct val="0"/>
              </a:spcBef>
              <a:spcAft>
                <a:spcPct val="0"/>
              </a:spcAft>
            </a:pPr>
            <a:r>
              <a:rPr kumimoji="0" lang="de-DE" b="1"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Fazit:</a:t>
            </a:r>
            <a: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
            </a:r>
            <a:b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br>
            <a: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Diese </a:t>
            </a:r>
            <a:r>
              <a:rPr kumimoji="0" lang="de-DE" b="1"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Acht Tipps zur Wartung Ihres </a:t>
            </a:r>
            <a:r>
              <a:rPr kumimoji="0" lang="de-DE" b="1" i="0" u="none" strike="noStrike" cap="none" normalizeH="0" baseline="0" dirty="0" err="1" smtClean="0">
                <a:ln>
                  <a:noFill/>
                </a:ln>
                <a:solidFill>
                  <a:srgbClr val="111111"/>
                </a:solidFill>
                <a:effectLst/>
                <a:latin typeface="Tahoma" pitchFamily="34" charset="0"/>
                <a:ea typeface="Times New Roman" pitchFamily="18" charset="0"/>
                <a:cs typeface="Tahoma" pitchFamily="34" charset="0"/>
              </a:rPr>
              <a:t>Rasenmähertraktors</a:t>
            </a:r>
            <a: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 gewährleisten eine längere Lebensdauer und bessere Funktionalität des Gerätes. </a:t>
            </a:r>
            <a:endParaRPr lang="de-AT" dirty="0"/>
          </a:p>
        </p:txBody>
      </p:sp>
      <p:sp>
        <p:nvSpPr>
          <p:cNvPr id="3" name="Rechteck 2"/>
          <p:cNvSpPr/>
          <p:nvPr/>
        </p:nvSpPr>
        <p:spPr>
          <a:xfrm>
            <a:off x="107504" y="0"/>
            <a:ext cx="8784976" cy="646331"/>
          </a:xfrm>
          <a:prstGeom prst="rect">
            <a:avLst/>
          </a:prstGeom>
        </p:spPr>
        <p:txBody>
          <a:bodyPr wrap="square">
            <a:spAutoFit/>
          </a:bodyPr>
          <a:lstStyle/>
          <a:p>
            <a:pPr lvl="0" eaLnBrk="0" fontAlgn="base" hangingPunct="0">
              <a:spcBef>
                <a:spcPct val="0"/>
              </a:spcBef>
              <a:spcAft>
                <a:spcPct val="0"/>
              </a:spcAft>
            </a:pPr>
            <a: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t/>
            </a:r>
            <a:br>
              <a:rPr kumimoji="0" lang="de-DE" b="0" i="0" u="none" strike="noStrike" cap="none" normalizeH="0" baseline="0" dirty="0" smtClean="0">
                <a:ln>
                  <a:noFill/>
                </a:ln>
                <a:solidFill>
                  <a:srgbClr val="111111"/>
                </a:solidFill>
                <a:effectLst/>
                <a:latin typeface="Tahoma" pitchFamily="34" charset="0"/>
                <a:ea typeface="Times New Roman" pitchFamily="18" charset="0"/>
                <a:cs typeface="Tahoma" pitchFamily="34" charset="0"/>
              </a:rPr>
            </a:br>
            <a:endParaRPr lang="de-A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27584" y="1342416"/>
            <a:ext cx="7488832"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2400" b="1" i="0" u="none" strike="noStrike" cap="none" normalizeH="0" baseline="0" dirty="0" smtClean="0">
                <a:ln>
                  <a:noFill/>
                </a:ln>
                <a:solidFill>
                  <a:srgbClr val="FF0000"/>
                </a:solidFill>
                <a:effectLst/>
                <a:latin typeface="Open Sans"/>
                <a:ea typeface="Times New Roman" pitchFamily="18" charset="0"/>
                <a:cs typeface="Arial" pitchFamily="34" charset="0"/>
              </a:rPr>
              <a:t>Je nach Qualität und Einsatzhäufigkeit eines Spindelmähers, kommt es früher oder später zum Verschleiß. Die Schneideblätter und / oder die Gegenschneide werden mit der Zeit stumpf, sodass der eigentliche Vorteil des Spindelmähers  ein feiner, sauberer Schnitt – zunichte gemacht wird.</a:t>
            </a:r>
            <a:endParaRPr kumimoji="0" lang="de-AT"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rgbClr val="FF0000"/>
                </a:solidFill>
                <a:effectLst/>
                <a:latin typeface="Open Sans"/>
                <a:ea typeface="Times New Roman" pitchFamily="18" charset="0"/>
                <a:cs typeface="Arial" pitchFamily="34" charset="0"/>
              </a:rPr>
              <a:t>Das Resultat sind abgerissene Halme, leicht zu erkennen an braunen Stellen auf dem Rasen. Denn durch die stumpfen Schneideblätter wird der Rasen stellenweise ausgefranst und trocknet aus. Wenn das bei Ihnen der Fall sein sollte, müssen Sie Ihren Spindelmäher schleunigst schärfen.</a:t>
            </a:r>
            <a:endParaRPr kumimoji="0" lang="de-DE"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hteck 4"/>
          <p:cNvSpPr/>
          <p:nvPr/>
        </p:nvSpPr>
        <p:spPr>
          <a:xfrm>
            <a:off x="2339752" y="260648"/>
            <a:ext cx="426270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Spindelmäher</a:t>
            </a:r>
            <a:endParaRPr lang="de-DE"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pic>
        <p:nvPicPr>
          <p:cNvPr id="2" name="Datenfeld46" descr="http://www.h-h-peters.de/assets/images/db_images/db_R03005811.jpg"/>
          <p:cNvPicPr/>
          <p:nvPr/>
        </p:nvPicPr>
        <p:blipFill>
          <a:blip r:embed="rId2" cstate="print"/>
          <a:srcRect/>
          <a:stretch>
            <a:fillRect/>
          </a:stretch>
        </p:blipFill>
        <p:spPr bwMode="auto">
          <a:xfrm>
            <a:off x="755576" y="692697"/>
            <a:ext cx="3456384" cy="2232247"/>
          </a:xfrm>
          <a:prstGeom prst="rect">
            <a:avLst/>
          </a:prstGeom>
          <a:noFill/>
          <a:ln w="9525">
            <a:noFill/>
            <a:miter lim="800000"/>
            <a:headEnd/>
            <a:tailEnd/>
          </a:ln>
        </p:spPr>
      </p:pic>
      <p:sp>
        <p:nvSpPr>
          <p:cNvPr id="5" name="Rechteck 4"/>
          <p:cNvSpPr/>
          <p:nvPr/>
        </p:nvSpPr>
        <p:spPr>
          <a:xfrm>
            <a:off x="4716016" y="692696"/>
            <a:ext cx="3650500" cy="1938992"/>
          </a:xfrm>
          <a:prstGeom prst="rect">
            <a:avLst/>
          </a:prstGeom>
          <a:noFill/>
        </p:spPr>
        <p:txBody>
          <a:bodyPr wrap="square" lIns="91440" tIns="45720" rIns="91440" bIns="45720">
            <a:spAutoFit/>
          </a:bodyPr>
          <a:lstStyle/>
          <a:p>
            <a:pPr algn="ctr"/>
            <a:r>
              <a:rPr lang="de-DE" sz="2000" b="1" cap="none" spc="0"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Spindel von Hand schleifen ist unmöglich.</a:t>
            </a:r>
          </a:p>
          <a:p>
            <a:pPr algn="ctr"/>
            <a:r>
              <a:rPr lang="de-DE" sz="2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Daher  ist in den meisten Fällen eine Fachfirma zu beauftragen. </a:t>
            </a:r>
          </a:p>
          <a:p>
            <a:pPr algn="ctr"/>
            <a:endParaRPr lang="de-DE"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de-DE" sz="2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Spindelschleifmaschine</a:t>
            </a:r>
            <a:endParaRPr lang="de-DE" sz="2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cxnSp>
        <p:nvCxnSpPr>
          <p:cNvPr id="7" name="Gerade Verbindung mit Pfeil 6"/>
          <p:cNvCxnSpPr/>
          <p:nvPr/>
        </p:nvCxnSpPr>
        <p:spPr>
          <a:xfrm flipH="1">
            <a:off x="4427984" y="2420888"/>
            <a:ext cx="648072" cy="0"/>
          </a:xfrm>
          <a:prstGeom prst="straightConnector1">
            <a:avLst/>
          </a:prstGeom>
          <a:ln w="25400" cmpd="thickThi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fohringer\AppData\Local\Microsoft\Windows\Temporary Internet Files\Content.Outlook\NCBJN2JR\IMG-20170505-WA0005.jpg"/>
          <p:cNvPicPr>
            <a:picLocks noChangeAspect="1" noChangeArrowheads="1"/>
          </p:cNvPicPr>
          <p:nvPr/>
        </p:nvPicPr>
        <p:blipFill>
          <a:blip r:embed="rId3" cstate="print"/>
          <a:srcRect/>
          <a:stretch>
            <a:fillRect/>
          </a:stretch>
        </p:blipFill>
        <p:spPr bwMode="auto">
          <a:xfrm>
            <a:off x="755576" y="3356992"/>
            <a:ext cx="3491879" cy="2232248"/>
          </a:xfrm>
          <a:prstGeom prst="rect">
            <a:avLst/>
          </a:prstGeom>
          <a:noFill/>
        </p:spPr>
      </p:pic>
      <p:sp>
        <p:nvSpPr>
          <p:cNvPr id="6" name="Rechteck 5"/>
          <p:cNvSpPr/>
          <p:nvPr/>
        </p:nvSpPr>
        <p:spPr>
          <a:xfrm>
            <a:off x="4788024" y="3212976"/>
            <a:ext cx="3816424" cy="2800767"/>
          </a:xfrm>
          <a:prstGeom prst="rect">
            <a:avLst/>
          </a:prstGeom>
          <a:noFill/>
        </p:spPr>
        <p:txBody>
          <a:bodyPr wrap="square" lIns="91440" tIns="45720" rIns="91440" bIns="45720">
            <a:spAutoFit/>
          </a:bodyPr>
          <a:lstStyle/>
          <a:p>
            <a:pPr algn="ctr"/>
            <a:r>
              <a:rPr lang="de-DE" sz="16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Läppen hingegen kann auch von Hand gemacht werden.</a:t>
            </a:r>
          </a:p>
          <a:p>
            <a:pPr algn="ctr"/>
            <a:r>
              <a:rPr lang="de-DE" sz="1600" b="1" dirty="0" smtClean="0">
                <a:ln w="12700">
                  <a:solidFill>
                    <a:schemeClr val="tx2">
                      <a:satMod val="155000"/>
                    </a:schemeClr>
                  </a:solidFill>
                  <a:prstDash val="solid"/>
                </a:ln>
                <a:effectLst>
                  <a:outerShdw blurRad="41275" dist="20320" dir="1800000" algn="tl" rotWithShape="0">
                    <a:srgbClr val="000000">
                      <a:alpha val="40000"/>
                    </a:srgbClr>
                  </a:outerShdw>
                </a:effectLst>
              </a:rPr>
              <a:t>Wichtig ist dabei ein ebener Untergrund wo die Spindeln aufgelegt werden. Die Spindeln laufen in die entgegengesetzte Richtung und das Untermesser wird langsam zugestellt bis ein gleichmäßiges Rauschen war genommen werden kann.</a:t>
            </a:r>
          </a:p>
          <a:p>
            <a:pPr algn="ctr"/>
            <a:r>
              <a:rPr lang="de-DE" sz="1600" b="1" dirty="0" smtClean="0">
                <a:ln w="12700">
                  <a:solidFill>
                    <a:schemeClr val="tx2">
                      <a:satMod val="155000"/>
                    </a:schemeClr>
                  </a:solidFill>
                  <a:prstDash val="solid"/>
                </a:ln>
                <a:effectLst>
                  <a:outerShdw blurRad="41275" dist="20320" dir="1800000" algn="tl" rotWithShape="0">
                    <a:srgbClr val="000000">
                      <a:alpha val="40000"/>
                    </a:srgbClr>
                  </a:outerShdw>
                </a:effectLst>
              </a:rPr>
              <a:t>Bei kleineren Beschädigungen eine sehr hilfreiche Methode die Messer wieder scharf zu bekommen. </a:t>
            </a:r>
            <a:r>
              <a:rPr lang="de-DE" sz="16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 </a:t>
            </a:r>
            <a:endParaRPr lang="de-DE" sz="16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4" name="Rechteck 13"/>
          <p:cNvSpPr/>
          <p:nvPr/>
        </p:nvSpPr>
        <p:spPr>
          <a:xfrm>
            <a:off x="467544" y="5661248"/>
            <a:ext cx="4031745" cy="830997"/>
          </a:xfrm>
          <a:prstGeom prst="rect">
            <a:avLst/>
          </a:prstGeom>
          <a:solidFill>
            <a:schemeClr val="bg2">
              <a:lumMod val="90000"/>
            </a:schemeClr>
          </a:solidFill>
        </p:spPr>
        <p:txBody>
          <a:bodyPr wrap="none" lIns="91440" tIns="45720" rIns="91440" bIns="45720">
            <a:spAutoFit/>
          </a:bodyPr>
          <a:lstStyle/>
          <a:p>
            <a:pPr algn="ctr"/>
            <a:r>
              <a:rPr lang="de-DE" sz="1600" b="1" cap="none" spc="300" dirty="0" smtClean="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                              </a:t>
            </a:r>
            <a:r>
              <a:rPr lang="de-DE" sz="1600" b="1" cap="none" spc="300" dirty="0" smtClean="0">
                <a:ln w="11430" cmpd="sng">
                  <a:solidFill>
                    <a:schemeClr val="accent1">
                      <a:tint val="10000"/>
                    </a:schemeClr>
                  </a:solidFill>
                  <a:prstDash val="solid"/>
                  <a:miter lim="800000"/>
                </a:ln>
                <a:effectLst>
                  <a:glow rad="45500">
                    <a:schemeClr val="accent1">
                      <a:satMod val="220000"/>
                      <a:alpha val="35000"/>
                    </a:schemeClr>
                  </a:glow>
                </a:effectLst>
              </a:rPr>
              <a:t>Läpppaste</a:t>
            </a:r>
          </a:p>
          <a:p>
            <a:pPr algn="ctr"/>
            <a:endParaRPr lang="de-DE" sz="1600" b="1" cap="none" spc="300" dirty="0" smtClean="0">
              <a:ln w="11430" cmpd="sng">
                <a:solidFill>
                  <a:schemeClr val="accent1">
                    <a:tint val="10000"/>
                  </a:schemeClr>
                </a:solidFill>
                <a:prstDash val="solid"/>
                <a:miter lim="800000"/>
              </a:ln>
              <a:effectLst>
                <a:glow rad="45500">
                  <a:schemeClr val="accent1">
                    <a:satMod val="220000"/>
                    <a:alpha val="35000"/>
                  </a:schemeClr>
                </a:glow>
              </a:effectLst>
            </a:endParaRPr>
          </a:p>
          <a:p>
            <a:pPr algn="ctr"/>
            <a:r>
              <a:rPr lang="de-DE" sz="1600" b="1" cap="none" spc="300" dirty="0" smtClean="0">
                <a:ln w="11430" cmpd="sng">
                  <a:solidFill>
                    <a:schemeClr val="accent1">
                      <a:tint val="10000"/>
                    </a:schemeClr>
                  </a:solidFill>
                  <a:prstDash val="solid"/>
                  <a:miter lim="800000"/>
                </a:ln>
                <a:effectLst>
                  <a:glow rad="45500">
                    <a:schemeClr val="accent1">
                      <a:satMod val="220000"/>
                      <a:alpha val="35000"/>
                    </a:schemeClr>
                  </a:glow>
                </a:effectLst>
              </a:rPr>
              <a:t>Läpp Spezialist der Sportschule</a:t>
            </a:r>
            <a:endParaRPr lang="de-DE" sz="1600" b="1" cap="none" spc="300" dirty="0">
              <a:ln w="11430" cmpd="sng">
                <a:solidFill>
                  <a:schemeClr val="accent1">
                    <a:tint val="10000"/>
                  </a:schemeClr>
                </a:solidFill>
                <a:prstDash val="solid"/>
                <a:miter lim="800000"/>
              </a:ln>
              <a:effectLst>
                <a:glow rad="45500">
                  <a:schemeClr val="accent1">
                    <a:satMod val="220000"/>
                    <a:alpha val="35000"/>
                  </a:schemeClr>
                </a:glow>
              </a:effectLst>
            </a:endParaRPr>
          </a:p>
        </p:txBody>
      </p:sp>
      <p:cxnSp>
        <p:nvCxnSpPr>
          <p:cNvPr id="15" name="Gerade Verbindung mit Pfeil 14"/>
          <p:cNvCxnSpPr/>
          <p:nvPr/>
        </p:nvCxnSpPr>
        <p:spPr>
          <a:xfrm flipH="1" flipV="1">
            <a:off x="2483768" y="5229200"/>
            <a:ext cx="576064" cy="50405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Gewinkelte Verbindung 19"/>
          <p:cNvCxnSpPr/>
          <p:nvPr/>
        </p:nvCxnSpPr>
        <p:spPr>
          <a:xfrm rot="5400000">
            <a:off x="-26489" y="4931145"/>
            <a:ext cx="1870214" cy="882148"/>
          </a:xfrm>
          <a:prstGeom prst="bentConnector4">
            <a:avLst>
              <a:gd name="adj1" fmla="val 49303"/>
              <a:gd name="adj2" fmla="val 12692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echteck 1"/>
          <p:cNvSpPr/>
          <p:nvPr/>
        </p:nvSpPr>
        <p:spPr>
          <a:xfrm>
            <a:off x="683568" y="548680"/>
            <a:ext cx="3384375" cy="1938992"/>
          </a:xfrm>
          <a:prstGeom prst="rect">
            <a:avLst/>
          </a:prstGeom>
          <a:noFill/>
        </p:spPr>
        <p:txBody>
          <a:bodyPr wrap="square" lIns="91440" tIns="45720" rIns="91440" bIns="45720">
            <a:spAutoFit/>
          </a:bodyPr>
          <a:lstStyle/>
          <a:p>
            <a:pPr algn="ctr"/>
            <a:r>
              <a:rPr lang="de-DE" sz="2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Regelmäßiges schmieren aller</a:t>
            </a:r>
          </a:p>
          <a:p>
            <a:pPr algn="ctr"/>
            <a:r>
              <a:rPr lang="de-DE" sz="2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Lager und  beweglichen Teile </a:t>
            </a:r>
          </a:p>
          <a:p>
            <a:pPr algn="ctr"/>
            <a:r>
              <a:rPr lang="de-DE" sz="2000" b="1" cap="none" spc="0"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Ist ein absolutes Muss um ein </a:t>
            </a:r>
          </a:p>
          <a:p>
            <a:pPr algn="ctr"/>
            <a:r>
              <a:rPr lang="de-DE" sz="2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gut funktionierendes Gerät unter </a:t>
            </a:r>
          </a:p>
          <a:p>
            <a:pPr algn="ctr"/>
            <a:r>
              <a:rPr lang="de-DE" sz="2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d</a:t>
            </a:r>
            <a:r>
              <a:rPr lang="de-DE" sz="2000" b="1" cap="none" spc="0"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em Allerwertesten zu haben</a:t>
            </a:r>
            <a:r>
              <a:rPr lang="de-DE"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de-DE"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Grafik 2" descr="C:\Users\fohringer\Documents\Schmieren.jpg"/>
          <p:cNvPicPr/>
          <p:nvPr/>
        </p:nvPicPr>
        <p:blipFill>
          <a:blip r:embed="rId2" cstate="print"/>
          <a:srcRect/>
          <a:stretch>
            <a:fillRect/>
          </a:stretch>
        </p:blipFill>
        <p:spPr bwMode="auto">
          <a:xfrm rot="10800000">
            <a:off x="4788023" y="476672"/>
            <a:ext cx="3816423" cy="2088232"/>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329010" y="2708920"/>
            <a:ext cx="2777027" cy="3960439"/>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323528" y="2679000"/>
            <a:ext cx="2808312" cy="3975200"/>
          </a:xfrm>
          <a:prstGeom prst="rect">
            <a:avLst/>
          </a:prstGeom>
          <a:noFill/>
          <a:ln w="9525">
            <a:noFill/>
            <a:miter lim="800000"/>
            <a:headEnd/>
            <a:tailEnd/>
          </a:ln>
          <a:effectLst/>
        </p:spPr>
      </p:pic>
      <p:sp>
        <p:nvSpPr>
          <p:cNvPr id="7" name="Rechteck 6"/>
          <p:cNvSpPr/>
          <p:nvPr/>
        </p:nvSpPr>
        <p:spPr>
          <a:xfrm>
            <a:off x="6266696" y="5373216"/>
            <a:ext cx="2533963" cy="923330"/>
          </a:xfrm>
          <a:prstGeom prst="rect">
            <a:avLst/>
          </a:prstGeom>
          <a:noFill/>
        </p:spPr>
        <p:txBody>
          <a:bodyPr wrap="none" lIns="91440" tIns="45720" rIns="91440" bIns="45720">
            <a:spAutoFit/>
          </a:bodyPr>
          <a:lstStyle/>
          <a:p>
            <a:pPr algn="ctr"/>
            <a:endParaRPr lang="de-DE"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endParaRPr lang="de-DE"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r>
              <a:rPr lang="de-DE"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Kann sehr hilfreich sein !</a:t>
            </a:r>
            <a:endParaRPr lang="de-DE"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 name="Textfeld 7"/>
          <p:cNvSpPr txBox="1"/>
          <p:nvPr/>
        </p:nvSpPr>
        <p:spPr>
          <a:xfrm rot="20020253">
            <a:off x="6192577" y="3204775"/>
            <a:ext cx="2664296" cy="1846659"/>
          </a:xfrm>
          <a:prstGeom prst="rect">
            <a:avLst/>
          </a:prstGeom>
          <a:noFill/>
        </p:spPr>
        <p:txBody>
          <a:bodyPr wrap="square" rtlCol="0">
            <a:spAutoFit/>
          </a:bodyPr>
          <a:lstStyle/>
          <a:p>
            <a:pPr algn="ctr"/>
            <a:r>
              <a:rPr lang="de-AT" sz="2400" b="1" dirty="0" smtClean="0">
                <a:solidFill>
                  <a:srgbClr val="FF0000"/>
                </a:solidFill>
              </a:rPr>
              <a:t>Wichtig !</a:t>
            </a:r>
          </a:p>
          <a:p>
            <a:pPr algn="ctr"/>
            <a:r>
              <a:rPr lang="de-AT" b="1" dirty="0" smtClean="0"/>
              <a:t>Dokumentieren Sie alle Ihre  Wartungen , Schmierungen und </a:t>
            </a:r>
            <a:r>
              <a:rPr lang="de-AT" b="1" dirty="0" err="1" smtClean="0"/>
              <a:t>Reperaturen</a:t>
            </a:r>
            <a:r>
              <a:rPr lang="de-AT" b="1" dirty="0" smtClean="0"/>
              <a:t> an Ihren Geräten.</a:t>
            </a:r>
            <a:endParaRPr lang="de-AT" b="1" dirty="0"/>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0</TotalTime>
  <Words>878</Words>
  <Application>Microsoft Office PowerPoint</Application>
  <PresentationFormat>Bildschirmpräsentation (4:3)</PresentationFormat>
  <Paragraphs>79</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fohringer</dc:creator>
  <cp:lastModifiedBy>Bammer Brigitte (LAD1-VB)</cp:lastModifiedBy>
  <cp:revision>41</cp:revision>
  <dcterms:created xsi:type="dcterms:W3CDTF">2017-05-04T11:13:41Z</dcterms:created>
  <dcterms:modified xsi:type="dcterms:W3CDTF">2017-05-15T09:18:37Z</dcterms:modified>
</cp:coreProperties>
</file>